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1932" r:id="rId2"/>
    <p:sldId id="1935" r:id="rId3"/>
    <p:sldId id="1986" r:id="rId4"/>
    <p:sldId id="2003" r:id="rId5"/>
    <p:sldId id="2004" r:id="rId6"/>
    <p:sldId id="2010" r:id="rId7"/>
    <p:sldId id="2006" r:id="rId8"/>
    <p:sldId id="2012" r:id="rId9"/>
    <p:sldId id="2013" r:id="rId10"/>
    <p:sldId id="2015" r:id="rId11"/>
    <p:sldId id="2016" r:id="rId12"/>
    <p:sldId id="2008" r:id="rId13"/>
  </p:sldIdLst>
  <p:sldSz cx="12192000" cy="6858000"/>
  <p:notesSz cx="7010400" cy="9296400"/>
  <p:defaultTextStyle>
    <a:defPPr>
      <a:defRPr lang="en-US"/>
    </a:defPPr>
    <a:lvl1pPr marL="0" algn="l" defTabSz="45717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45717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45717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45717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45717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45717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45717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45717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457178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Xueqing Liu" initials="XL" lastIdx="34" clrIdx="0">
    <p:extLst/>
  </p:cmAuthor>
  <p:cmAuthor id="2" name="Shang, Jingbo" initials="SJ" lastIdx="4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48312"/>
    <a:srgbClr val="0000CC"/>
    <a:srgbClr val="0033CC"/>
    <a:srgbClr val="F0CDBC"/>
    <a:srgbClr val="94A088"/>
    <a:srgbClr val="008080"/>
    <a:srgbClr val="BD582C"/>
    <a:srgbClr val="7F7F7F"/>
    <a:srgbClr val="8656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840" autoAdjust="0"/>
    <p:restoredTop sz="76955" autoAdjust="0"/>
  </p:normalViewPr>
  <p:slideViewPr>
    <p:cSldViewPr snapToGrid="0">
      <p:cViewPr varScale="1">
        <p:scale>
          <a:sx n="96" d="100"/>
          <a:sy n="96" d="100"/>
        </p:scale>
        <p:origin x="1264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8358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16686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338" y="0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15ABE1-37DB-A043-A3F3-8CEDAD7E6AC2}" type="datetimeFigureOut">
              <a:rPr lang="en-US" smtClean="0"/>
              <a:t>3/21/19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338" y="8829675"/>
            <a:ext cx="3038475" cy="4667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BA5D8D-294E-644D-A6CB-46AA25D548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485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67" tIns="46584" rIns="93167" bIns="46584" rtlCol="0"/>
          <a:lstStyle>
            <a:lvl1pPr algn="r">
              <a:defRPr sz="1200"/>
            </a:lvl1pPr>
          </a:lstStyle>
          <a:p>
            <a:fld id="{F87AF23C-6CAB-4A6A-B3BC-A88F610E0570}" type="datetimeFigureOut">
              <a:rPr lang="en-US" smtClean="0"/>
              <a:t>3/21/19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7550" y="1162050"/>
            <a:ext cx="5575300" cy="31369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67" tIns="46584" rIns="93167" bIns="46584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73892"/>
            <a:ext cx="5608320" cy="3660458"/>
          </a:xfrm>
          <a:prstGeom prst="rect">
            <a:avLst/>
          </a:prstGeom>
        </p:spPr>
        <p:txBody>
          <a:bodyPr vert="horz" lIns="93167" tIns="46584" rIns="93167" bIns="4658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9"/>
            <a:ext cx="3037840" cy="466433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9"/>
            <a:ext cx="3037840" cy="466433"/>
          </a:xfrm>
          <a:prstGeom prst="rect">
            <a:avLst/>
          </a:prstGeom>
        </p:spPr>
        <p:txBody>
          <a:bodyPr vert="horz" lIns="93167" tIns="46584" rIns="93167" bIns="46584" rtlCol="0" anchor="b"/>
          <a:lstStyle>
            <a:lvl1pPr algn="r">
              <a:defRPr sz="1200"/>
            </a:lvl1pPr>
          </a:lstStyle>
          <a:p>
            <a:fld id="{A6F8110F-5CB8-4B7A-89C2-96B671E605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448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5508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 getting tutorial;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should cover the basic activities for someone to start using the technology and solving a basic problem using this technology (This might need more that one slides)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384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 getting tutorial;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should cover the basic activities for someone to start using the technology and solving a basic problem using this technology (This might need more that one slides)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06476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Resources for further reading.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Provide a list of resources to help your classmates to learn more about this </a:t>
            </a:r>
            <a:r>
              <a:rPr lang="en-US" sz="1200" kern="1200" baseline="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technolgy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</a:p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878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Provide any information</a:t>
            </a:r>
            <a:r>
              <a:rPr lang="en-US" baseline="0" dirty="0"/>
              <a:t> need to orient the audience what topic you are about to present.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9225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Motivate. what problem does this technology tries to solve; What is its purpose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6811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Identify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possible use cases, examples, problems someone could consider using this technology.</a:t>
            </a:r>
          </a:p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6074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 any background, key concepts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terminology needed for the audience to understand the technology your are presenting.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5760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35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Introduce any background, key concepts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terminology needed for the audience to understand the technology your are presenting. </a:t>
            </a:r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262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 getting tutorial;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should cover the basic activities for someone to start using the technology and solving a basic problem using this technology (This might need more that one slides)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672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 getting tutorial;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should cover the basic activities for someone to start using the technology and solving a basic problem using this technology (This might need more that one slides)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3136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Present a getting tutorial;</a:t>
            </a:r>
            <a:r>
              <a:rPr lang="en-US" sz="12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this should cover the basic activities for someone to start using the technology and solving a basic problem using this technology (This might need more that one slides)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F8110F-5CB8-4B7A-89C2-96B671E605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3067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2192000" cy="935665"/>
          </a:xfrm>
          <a:prstGeom prst="rect">
            <a:avLst/>
          </a:prstGeom>
          <a:solidFill>
            <a:srgbClr val="0070C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11018" y="1103093"/>
            <a:ext cx="11369963" cy="673979"/>
          </a:xfrm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7247467" y="270866"/>
            <a:ext cx="47885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CUS1166</a:t>
            </a:r>
            <a:r>
              <a:rPr lang="en-US" sz="2400" baseline="0" dirty="0">
                <a:solidFill>
                  <a:schemeClr val="bg1"/>
                </a:solidFill>
              </a:rPr>
              <a:t> </a:t>
            </a:r>
            <a:r>
              <a:rPr lang="mr-IN" sz="2400" baseline="0" dirty="0">
                <a:solidFill>
                  <a:schemeClr val="bg1"/>
                </a:solidFill>
              </a:rPr>
              <a:t>–</a:t>
            </a:r>
            <a:r>
              <a:rPr lang="en-US" sz="2400" baseline="0" dirty="0">
                <a:solidFill>
                  <a:schemeClr val="bg1"/>
                </a:solidFill>
              </a:rPr>
              <a:t> Technology Presentation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9" name="Rectangle 8"/>
          <p:cNvSpPr/>
          <p:nvPr userDrawn="1"/>
        </p:nvSpPr>
        <p:spPr>
          <a:xfrm>
            <a:off x="-1" y="6390167"/>
            <a:ext cx="12192000" cy="935665"/>
          </a:xfrm>
          <a:prstGeom prst="rect">
            <a:avLst/>
          </a:prstGeom>
          <a:solidFill>
            <a:srgbClr val="0070C0">
              <a:alpha val="8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70C0"/>
              </a:solidFill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7506586" y="6390167"/>
            <a:ext cx="45294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>
                <a:solidFill>
                  <a:schemeClr val="bg1"/>
                </a:solidFill>
              </a:rPr>
              <a:t>Dr. Christoforos</a:t>
            </a:r>
            <a:r>
              <a:rPr lang="en-US" sz="2400" baseline="0" dirty="0">
                <a:solidFill>
                  <a:schemeClr val="bg1"/>
                </a:solidFill>
              </a:rPr>
              <a:t> Christoforou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50985" y="286607"/>
            <a:ext cx="11369963" cy="673979"/>
          </a:xfrm>
          <a:prstGeom prst="rect">
            <a:avLst/>
          </a:prstGeom>
        </p:spPr>
        <p:txBody>
          <a:bodyPr vert="horz" lIns="91436" tIns="45718" rIns="91436" bIns="45718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0983" y="1219203"/>
            <a:ext cx="11406908" cy="5209309"/>
          </a:xfrm>
          <a:prstGeom prst="rect">
            <a:avLst/>
          </a:prstGeom>
        </p:spPr>
        <p:txBody>
          <a:bodyPr vert="horz" lIns="91436" tIns="45718" rIns="91436" bIns="45718" rtlCol="0">
            <a:noAutofit/>
          </a:bodyPr>
          <a:lstStyle/>
          <a:p>
            <a:pPr lvl="0"/>
            <a:r>
              <a:rPr lang="en-US" dirty="0"/>
              <a:t> Click to edit Master text styles</a:t>
            </a:r>
          </a:p>
          <a:p>
            <a:pPr lvl="1"/>
            <a:r>
              <a:rPr lang="en-US" dirty="0"/>
              <a:t> Second level</a:t>
            </a:r>
          </a:p>
          <a:p>
            <a:pPr lvl="2"/>
            <a:r>
              <a:rPr lang="en-US" dirty="0"/>
              <a:t> Third level</a:t>
            </a:r>
          </a:p>
          <a:p>
            <a:pPr lvl="3"/>
            <a:r>
              <a:rPr lang="en-US" dirty="0"/>
              <a:t> Fourth level</a:t>
            </a:r>
          </a:p>
          <a:p>
            <a:pPr lvl="4"/>
            <a:r>
              <a:rPr lang="en-US" dirty="0"/>
              <a:t> Fifth level</a:t>
            </a:r>
          </a:p>
        </p:txBody>
      </p:sp>
      <p:sp>
        <p:nvSpPr>
          <p:cNvPr id="12" name="Slide Number Placeholder 5"/>
          <p:cNvSpPr txBox="1">
            <a:spLocks/>
          </p:cNvSpPr>
          <p:nvPr userDrawn="1"/>
        </p:nvSpPr>
        <p:spPr>
          <a:xfrm>
            <a:off x="0" y="6565686"/>
            <a:ext cx="1066800" cy="273844"/>
          </a:xfrm>
          <a:prstGeom prst="rect">
            <a:avLst/>
          </a:prstGeom>
        </p:spPr>
        <p:txBody>
          <a:bodyPr lIns="91436" tIns="45718" rIns="91436" bIns="45718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F4F2234-F0AC-4578-99CD-21C2B01FA7D4}" type="slidenum">
              <a:rPr lang="en-US" sz="1600" b="0" smtClean="0"/>
              <a:pPr/>
              <a:t>‹#›</a:t>
            </a:fld>
            <a:endParaRPr lang="en-US" sz="1600" b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</p:sldLayoutIdLst>
  <p:hf hdr="0" ftr="0" dt="0"/>
  <p:txStyles>
    <p:titleStyle>
      <a:lvl1pPr algn="ctr" defTabSz="914354" rtl="0" eaLnBrk="1" latinLnBrk="0" hangingPunct="1">
        <a:lnSpc>
          <a:spcPct val="85000"/>
        </a:lnSpc>
        <a:spcBef>
          <a:spcPct val="0"/>
        </a:spcBef>
        <a:buNone/>
        <a:defRPr sz="4400" kern="1200" spc="-51" baseline="0">
          <a:solidFill>
            <a:schemeClr val="tx1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Berlin Sans FB Demi" panose="020E0802020502020306" pitchFamily="34" charset="0"/>
          <a:ea typeface="+mj-ea"/>
          <a:cs typeface="+mj-cs"/>
        </a:defRPr>
      </a:lvl1pPr>
    </p:titleStyle>
    <p:bodyStyle>
      <a:lvl1pPr marL="341305" indent="-341305" algn="l" defTabSz="914354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0000CC"/>
        </a:buClr>
        <a:buSzPct val="80000"/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3074" indent="-373053" algn="l" defTabSz="914354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BD582C"/>
        </a:buClr>
        <a:buSzPct val="80000"/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684179" indent="-300023" algn="l" defTabSz="914354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008080"/>
        </a:buClr>
        <a:buSzPct val="80000"/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912791" indent="-290506" algn="l" defTabSz="914354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FF0000"/>
        </a:buClr>
        <a:buSzPct val="80000"/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2971" indent="-274632" algn="l" defTabSz="914354" rtl="0" eaLnBrk="1" latinLnBrk="0" hangingPunct="1">
        <a:lnSpc>
          <a:spcPct val="100000"/>
        </a:lnSpc>
        <a:spcBef>
          <a:spcPts val="600"/>
        </a:spcBef>
        <a:spcAft>
          <a:spcPts val="0"/>
        </a:spcAft>
        <a:buClr>
          <a:srgbClr val="7030A0"/>
        </a:buClr>
        <a:buSzPct val="80000"/>
        <a:buFont typeface="Wingdings" panose="05000000000000000000" pitchFamily="2" charset="2"/>
        <a:buChar char="q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109994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93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925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916" indent="-228589" algn="l" defTabSz="914354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9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flask-dance.readthedocs.io/en/v0.8.1/index.html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youtube.com/watch?v=G44Tpi58dcc&amp;t=1167s" TargetMode="External"/><Relationship Id="rId4" Type="http://schemas.openxmlformats.org/officeDocument/2006/relationships/hyperlink" Target="https://www.youtube.com/watch?v=MiHVTHzIgy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yazo.com/cd6251dfa6e49d895bec39870d268f00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3">
            <a:extLst>
              <a:ext uri="{FF2B5EF4-FFF2-40B4-BE49-F238E27FC236}">
                <a16:creationId xmlns:a16="http://schemas.microsoft.com/office/drawing/2014/main" id="{FB7E7727-5041-2E4F-AFF1-79CFB7EEAF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015" y="2755021"/>
            <a:ext cx="11369963" cy="673979"/>
          </a:xfrm>
        </p:spPr>
        <p:txBody>
          <a:bodyPr>
            <a:noAutofit/>
          </a:bodyPr>
          <a:lstStyle>
            <a:lvl1pPr>
              <a:defRPr>
                <a:latin typeface="+mn-lt"/>
              </a:defRPr>
            </a:lvl1pPr>
          </a:lstStyle>
          <a:p>
            <a:r>
              <a:rPr lang="en-US" sz="4200" dirty="0"/>
              <a:t>CUS 1166 </a:t>
            </a:r>
            <a:r>
              <a:rPr lang="mr-IN" altLang="en-US" sz="4200" dirty="0"/>
              <a:t>– </a:t>
            </a:r>
            <a:r>
              <a:rPr lang="en-US" sz="4200" dirty="0"/>
              <a:t>Software Engineering</a:t>
            </a:r>
            <a:br>
              <a:rPr lang="en-US" sz="4200" dirty="0"/>
            </a:br>
            <a:br>
              <a:rPr lang="en-US" sz="4200" dirty="0"/>
            </a:br>
            <a:r>
              <a:rPr lang="en-US" sz="4200" dirty="0"/>
              <a:t>Technology Presentation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A96F8CF-8BE9-D045-BF3E-0B05C708A1C0}"/>
              </a:ext>
            </a:extLst>
          </p:cNvPr>
          <p:cNvSpPr txBox="1">
            <a:spLocks/>
          </p:cNvSpPr>
          <p:nvPr/>
        </p:nvSpPr>
        <p:spPr>
          <a:xfrm>
            <a:off x="411015" y="3979350"/>
            <a:ext cx="11369963" cy="2462059"/>
          </a:xfrm>
          <a:prstGeom prst="rect">
            <a:avLst/>
          </a:prstGeom>
        </p:spPr>
        <p:txBody>
          <a:bodyPr/>
          <a:lstStyle>
            <a:lvl1pPr marL="341305" indent="-341305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C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3074" indent="-37305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582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79" indent="-30002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808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2791" indent="-290506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2971" indent="-274632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Wingdings" panose="05000000000000000000" pitchFamily="2" charset="2"/>
              <a:buNone/>
            </a:pPr>
            <a:r>
              <a:rPr lang="en-US" sz="2800" b="1" dirty="0"/>
              <a:t>Flask-Dance</a:t>
            </a:r>
          </a:p>
          <a:p>
            <a:pPr marL="0" indent="0" algn="ctr">
              <a:buFont typeface="Wingdings" panose="05000000000000000000" pitchFamily="2" charset="2"/>
              <a:buNone/>
            </a:pPr>
            <a:r>
              <a:rPr lang="en-US" sz="2800" dirty="0"/>
              <a:t>Manjit Kaur</a:t>
            </a:r>
          </a:p>
          <a:p>
            <a:pPr marL="0" indent="0" algn="ctr">
              <a:buFont typeface="Wingdings" panose="05000000000000000000" pitchFamily="2" charset="2"/>
              <a:buNone/>
            </a:pPr>
            <a:r>
              <a:rPr lang="en-US" sz="2800" dirty="0"/>
              <a:t>4/03</a:t>
            </a:r>
          </a:p>
          <a:p>
            <a:pPr marL="0" indent="0">
              <a:buFont typeface="Wingdings" panose="05000000000000000000" pitchFamily="2" charset="2"/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470126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Getting Started Tutorial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42F4434-3392-1947-BD7B-87A95768CA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247" y="945240"/>
            <a:ext cx="7378700" cy="22225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5A539A2-20A9-F344-A0F5-B663C1954A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4378" y="2955472"/>
            <a:ext cx="6007100" cy="347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79000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Getting Started Tutorial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7163726-7716-3347-811D-8897AE1E2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0882" y="1612448"/>
            <a:ext cx="9210236" cy="4051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7742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Resources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0" y="981307"/>
            <a:ext cx="12192000" cy="5419493"/>
          </a:xfrm>
          <a:prstGeom prst="rect">
            <a:avLst/>
          </a:prstGeom>
        </p:spPr>
        <p:txBody>
          <a:bodyPr/>
          <a:lstStyle>
            <a:lvl1pPr marL="341305" indent="-341305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C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3074" indent="-37305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582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79" indent="-30002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808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2791" indent="-290506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2971" indent="-274632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hlinkClick r:id="rId3"/>
              </a:rPr>
              <a:t>https://flask-dance.readthedocs.io/en/v0.8.1/index.html</a:t>
            </a:r>
            <a:endParaRPr lang="en-US" sz="4000" dirty="0"/>
          </a:p>
          <a:p>
            <a:r>
              <a:rPr lang="en-US" sz="4000" dirty="0"/>
              <a:t>Part 1 Connecting to </a:t>
            </a:r>
            <a:r>
              <a:rPr lang="en-US" sz="4000" dirty="0" err="1"/>
              <a:t>Github</a:t>
            </a:r>
            <a:r>
              <a:rPr lang="en-US" sz="4000" dirty="0"/>
              <a:t> &amp; Twitter</a:t>
            </a:r>
          </a:p>
          <a:p>
            <a:pPr lvl="1"/>
            <a:r>
              <a:rPr lang="en-US" sz="4000" dirty="0">
                <a:hlinkClick r:id="rId4"/>
              </a:rPr>
              <a:t>https://</a:t>
            </a:r>
            <a:r>
              <a:rPr lang="en-US" sz="4000" dirty="0" err="1">
                <a:hlinkClick r:id="rId4"/>
              </a:rPr>
              <a:t>www.youtube.com</a:t>
            </a:r>
            <a:r>
              <a:rPr lang="en-US" sz="4000" dirty="0">
                <a:hlinkClick r:id="rId4"/>
              </a:rPr>
              <a:t>/</a:t>
            </a:r>
            <a:r>
              <a:rPr lang="en-US" sz="4000" dirty="0" err="1">
                <a:hlinkClick r:id="rId4"/>
              </a:rPr>
              <a:t>watch?v</a:t>
            </a:r>
            <a:r>
              <a:rPr lang="en-US" sz="4000" dirty="0">
                <a:hlinkClick r:id="rId4"/>
              </a:rPr>
              <a:t>=</a:t>
            </a:r>
            <a:r>
              <a:rPr lang="en-US" sz="4000" dirty="0" err="1">
                <a:hlinkClick r:id="rId4"/>
              </a:rPr>
              <a:t>MiHVTHzIgyE</a:t>
            </a:r>
            <a:endParaRPr lang="en-US" sz="4000" dirty="0"/>
          </a:p>
          <a:p>
            <a:r>
              <a:rPr lang="en-US" sz="4000" dirty="0"/>
              <a:t>Part 2 Integrating Flask-Dance with SQL Alchemy</a:t>
            </a:r>
          </a:p>
          <a:p>
            <a:pPr lvl="1"/>
            <a:r>
              <a:rPr lang="en-US" sz="4000" dirty="0">
                <a:hlinkClick r:id="rId5"/>
              </a:rPr>
              <a:t>https://</a:t>
            </a:r>
            <a:r>
              <a:rPr lang="en-US" sz="4000" dirty="0" err="1">
                <a:hlinkClick r:id="rId5"/>
              </a:rPr>
              <a:t>www.youtube.com</a:t>
            </a:r>
            <a:r>
              <a:rPr lang="en-US" sz="4000" dirty="0">
                <a:hlinkClick r:id="rId5"/>
              </a:rPr>
              <a:t>/</a:t>
            </a:r>
            <a:r>
              <a:rPr lang="en-US" sz="4000" dirty="0" err="1">
                <a:hlinkClick r:id="rId5"/>
              </a:rPr>
              <a:t>watch?v</a:t>
            </a:r>
            <a:r>
              <a:rPr lang="en-US" sz="4000" dirty="0">
                <a:hlinkClick r:id="rId5"/>
              </a:rPr>
              <a:t>=G44Tpi58dcc&amp;t=1167s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7854517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F08B80D-D831-8841-AB83-4D78E6676E77}"/>
              </a:ext>
            </a:extLst>
          </p:cNvPr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Overview –What is OAuth?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5452893-341E-1D43-9D3E-E796D40D126B}"/>
              </a:ext>
            </a:extLst>
          </p:cNvPr>
          <p:cNvSpPr txBox="1">
            <a:spLocks/>
          </p:cNvSpPr>
          <p:nvPr/>
        </p:nvSpPr>
        <p:spPr>
          <a:xfrm>
            <a:off x="0" y="981308"/>
            <a:ext cx="12192000" cy="5419493"/>
          </a:xfrm>
          <a:prstGeom prst="rect">
            <a:avLst/>
          </a:prstGeom>
        </p:spPr>
        <p:txBody>
          <a:bodyPr/>
          <a:lstStyle>
            <a:lvl1pPr marL="341305" indent="-341305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C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3074" indent="-37305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582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79" indent="-30002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808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2791" indent="-290506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2971" indent="-274632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OAuth (Open Authorization) is not an authentication framework as some developers perceive it to be.</a:t>
            </a:r>
          </a:p>
          <a:p>
            <a:r>
              <a:rPr lang="en-US" sz="3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an authorization framework which allows a third-party application to get access to users’ resource or data.</a:t>
            </a:r>
          </a:p>
          <a:p>
            <a:r>
              <a:rPr lang="en-US" sz="3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OAuth 2.0 is an open source protocol which allows users to share their resources with a third-party application without exposing user credentials.</a:t>
            </a:r>
          </a:p>
          <a:p>
            <a:r>
              <a:rPr lang="en-US" sz="3200" b="0" i="0" u="none" strike="noStrike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example, if a user wants to sign up or log in to a web application, the user can choose to do so via their Facebook or GitHub account (assuming developers have made it possible).</a:t>
            </a:r>
            <a:br>
              <a:rPr lang="en-US" sz="3200" dirty="0"/>
            </a:br>
            <a:br>
              <a:rPr lang="en-US" sz="3200" dirty="0"/>
            </a:br>
            <a:endParaRPr lang="en-US" sz="3200" baseline="0" dirty="0"/>
          </a:p>
        </p:txBody>
      </p:sp>
    </p:spTree>
    <p:extLst>
      <p:ext uri="{BB962C8B-B14F-4D97-AF65-F5344CB8AC3E}">
        <p14:creationId xmlns:p14="http://schemas.microsoft.com/office/powerpoint/2010/main" val="2108821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E9A90F6-F4C0-4A42-8195-EDDE7E455C1C}"/>
              </a:ext>
            </a:extLst>
          </p:cNvPr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Overview –What is OAuth?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4477960-6EEB-824D-A893-2EECB0024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44" y="990718"/>
            <a:ext cx="5095325" cy="5401482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D778C2F3-A90A-644B-9A0B-1B3970B53337}"/>
              </a:ext>
            </a:extLst>
          </p:cNvPr>
          <p:cNvSpPr txBox="1">
            <a:spLocks/>
          </p:cNvSpPr>
          <p:nvPr/>
        </p:nvSpPr>
        <p:spPr>
          <a:xfrm>
            <a:off x="6095999" y="1845520"/>
            <a:ext cx="5095325" cy="1583480"/>
          </a:xfrm>
          <a:prstGeom prst="rect">
            <a:avLst/>
          </a:prstGeom>
        </p:spPr>
        <p:txBody>
          <a:bodyPr/>
          <a:lstStyle>
            <a:lvl1pPr marL="341305" indent="-341305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C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3074" indent="-37305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582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79" indent="-30002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808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2791" indent="-290506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2971" indent="-274632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 is a screenshot example to the login page of Pusher, where the user can log in with either their GitHub or Google account.</a:t>
            </a:r>
          </a:p>
          <a:p>
            <a:endParaRPr lang="en-US" sz="1200" b="0" i="0" u="none" strike="noStrike" kern="1200" baseline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None/>
            </a:pPr>
            <a:r>
              <a:rPr lang="en-US" sz="3200" dirty="0">
                <a:hlinkClick r:id="rId4"/>
              </a:rPr>
              <a:t>https://</a:t>
            </a:r>
            <a:r>
              <a:rPr lang="en-US" sz="3200" dirty="0" err="1">
                <a:hlinkClick r:id="rId4"/>
              </a:rPr>
              <a:t>gyazo.com</a:t>
            </a:r>
            <a:r>
              <a:rPr lang="en-US" sz="3200" dirty="0">
                <a:hlinkClick r:id="rId4"/>
              </a:rPr>
              <a:t>/cd6251dfa6e49d895bec39870d268f00</a:t>
            </a:r>
            <a:br>
              <a:rPr lang="en-US" sz="3200" dirty="0"/>
            </a:br>
            <a:br>
              <a:rPr lang="en-US" sz="3200" dirty="0"/>
            </a:br>
            <a:endParaRPr lang="en-US" sz="3200" baseline="0" dirty="0"/>
          </a:p>
        </p:txBody>
      </p:sp>
    </p:spTree>
    <p:extLst>
      <p:ext uri="{BB962C8B-B14F-4D97-AF65-F5344CB8AC3E}">
        <p14:creationId xmlns:p14="http://schemas.microsoft.com/office/powerpoint/2010/main" val="8514337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BCD1102-1F67-3C40-B3E8-7B39E3D6445F}"/>
              </a:ext>
            </a:extLst>
          </p:cNvPr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Purpose/Goal of Technology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C535D2-FC82-364F-8DB5-D4654E7E9849}"/>
              </a:ext>
            </a:extLst>
          </p:cNvPr>
          <p:cNvSpPr txBox="1">
            <a:spLocks/>
          </p:cNvSpPr>
          <p:nvPr/>
        </p:nvSpPr>
        <p:spPr>
          <a:xfrm>
            <a:off x="0" y="981308"/>
            <a:ext cx="12192000" cy="5419493"/>
          </a:xfrm>
          <a:prstGeom prst="rect">
            <a:avLst/>
          </a:prstGeom>
        </p:spPr>
        <p:txBody>
          <a:bodyPr/>
          <a:lstStyle>
            <a:lvl1pPr marL="341305" indent="-341305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C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3074" indent="-37305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582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79" indent="-30002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808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2791" indent="-290506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2971" indent="-274632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aseline="0" dirty="0"/>
              <a:t>Flask developers can make use of Flask-Dance to implement OAuth in a Flask-based application</a:t>
            </a:r>
          </a:p>
          <a:p>
            <a:r>
              <a:rPr lang="en-US" sz="3200" baseline="0" dirty="0"/>
              <a:t>Flask-Dance makes it possible for developers to allow users to log into a web application via their GitHub, Twitter, or even Dropbox account</a:t>
            </a:r>
          </a:p>
          <a:p>
            <a:r>
              <a:rPr lang="en-US" sz="3200" baseline="0" dirty="0"/>
              <a:t>While it doesn’t guarantee 100% protection from cyber attacks, by using Flask-Dance to integrate OAuth in a web application, it makes it difficult for attackers to sniff user’s credentials</a:t>
            </a:r>
          </a:p>
          <a:p>
            <a:r>
              <a:rPr lang="en-US" sz="3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Instead of users handing their credentials over to third-party clients, OAuth allows users to give access right to third-party clients by providing tokens instead of password.</a:t>
            </a:r>
            <a:endParaRPr lang="en-US" sz="3200" baseline="0" dirty="0"/>
          </a:p>
        </p:txBody>
      </p:sp>
    </p:spTree>
    <p:extLst>
      <p:ext uri="{BB962C8B-B14F-4D97-AF65-F5344CB8AC3E}">
        <p14:creationId xmlns:p14="http://schemas.microsoft.com/office/powerpoint/2010/main" val="1304976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084EAAE-7ADA-F749-8D0B-9FCC87FD89B8}"/>
              </a:ext>
            </a:extLst>
          </p:cNvPr>
          <p:cNvSpPr txBox="1"/>
          <p:nvPr/>
        </p:nvSpPr>
        <p:spPr>
          <a:xfrm>
            <a:off x="166346" y="271862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Use Cases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AFB9E3F-C769-2749-B329-BB48FF6221EE}"/>
              </a:ext>
            </a:extLst>
          </p:cNvPr>
          <p:cNvSpPr txBox="1">
            <a:spLocks/>
          </p:cNvSpPr>
          <p:nvPr/>
        </p:nvSpPr>
        <p:spPr>
          <a:xfrm>
            <a:off x="26126" y="981307"/>
            <a:ext cx="12192000" cy="5419493"/>
          </a:xfrm>
          <a:prstGeom prst="rect">
            <a:avLst/>
          </a:prstGeom>
        </p:spPr>
        <p:txBody>
          <a:bodyPr/>
          <a:lstStyle>
            <a:lvl1pPr marL="341305" indent="-341305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C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3074" indent="-37305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582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79" indent="-30002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808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2791" indent="-290506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2971" indent="-274632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400" dirty="0"/>
              <a:t>Integration with existing services</a:t>
            </a:r>
          </a:p>
          <a:p>
            <a:pPr lvl="1"/>
            <a:r>
              <a:rPr lang="en-US" sz="4400" dirty="0"/>
              <a:t>Allows user to login through a secure third party</a:t>
            </a:r>
          </a:p>
          <a:p>
            <a:r>
              <a:rPr lang="en-US" sz="4400" dirty="0"/>
              <a:t>Registration Bypass</a:t>
            </a:r>
          </a:p>
          <a:p>
            <a:pPr lvl="1"/>
            <a:r>
              <a:rPr lang="en-US" sz="4400" dirty="0"/>
              <a:t>User is not required to create another account</a:t>
            </a:r>
          </a:p>
          <a:p>
            <a:r>
              <a:rPr lang="en-US" sz="4400" dirty="0"/>
              <a:t>Stores unique token per integrated account (for every session)</a:t>
            </a:r>
          </a:p>
          <a:p>
            <a:pPr lvl="1"/>
            <a:r>
              <a:rPr lang="en-US" sz="4400" dirty="0"/>
              <a:t>Encrypted token to provide security</a:t>
            </a:r>
          </a:p>
          <a:p>
            <a:endParaRPr lang="en-US" sz="4400" dirty="0"/>
          </a:p>
          <a:p>
            <a:endParaRPr lang="en-US" sz="4400" dirty="0"/>
          </a:p>
          <a:p>
            <a:endParaRPr lang="en-US" sz="4400" dirty="0"/>
          </a:p>
          <a:p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0783879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8E7D9F-8DF4-2747-AD0C-D0915B4CD51C}"/>
              </a:ext>
            </a:extLst>
          </p:cNvPr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Background </a:t>
            </a:r>
            <a:r>
              <a:rPr lang="mr-IN" sz="2400" dirty="0">
                <a:solidFill>
                  <a:schemeClr val="bg1"/>
                </a:solidFill>
              </a:rPr>
              <a:t>–</a:t>
            </a:r>
            <a:r>
              <a:rPr lang="en-US" sz="2400" dirty="0">
                <a:solidFill>
                  <a:schemeClr val="bg1"/>
                </a:solidFill>
              </a:rPr>
              <a:t> Key Concepts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B5B5B6-FA76-8746-940F-9248FD5E217F}"/>
              </a:ext>
            </a:extLst>
          </p:cNvPr>
          <p:cNvSpPr txBox="1">
            <a:spLocks/>
          </p:cNvSpPr>
          <p:nvPr/>
        </p:nvSpPr>
        <p:spPr>
          <a:xfrm>
            <a:off x="0" y="1007433"/>
            <a:ext cx="12192000" cy="5419493"/>
          </a:xfrm>
          <a:prstGeom prst="rect">
            <a:avLst/>
          </a:prstGeom>
        </p:spPr>
        <p:txBody>
          <a:bodyPr/>
          <a:lstStyle>
            <a:lvl1pPr marL="341305" indent="-341305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C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3074" indent="-37305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BD582C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4179" indent="-300023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808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12791" indent="-290506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000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42971" indent="-274632" algn="l" defTabSz="914354" rtl="0" eaLnBrk="1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7030A0"/>
              </a:buClr>
              <a:buSzPct val="80000"/>
              <a:buFont typeface="Wingdings" panose="05000000000000000000" pitchFamily="2" charset="2"/>
              <a:buChar char="q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994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29993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499925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699916" indent="-228589" algn="l" defTabSz="914354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500" baseline="0" dirty="0"/>
              <a:t>Allows users to grant permission to securely share information from one website to another.</a:t>
            </a:r>
          </a:p>
          <a:p>
            <a:r>
              <a:rPr lang="en-US" sz="3500" baseline="0" dirty="0"/>
              <a:t>Bypasses user registration by allowing users to sign in with a well-known OAuth provider like Google or Facebook.</a:t>
            </a:r>
          </a:p>
          <a:p>
            <a:r>
              <a:rPr lang="en-US" sz="3500" baseline="0" dirty="0"/>
              <a:t>User management systems are not necessarily required</a:t>
            </a:r>
          </a:p>
          <a:p>
            <a:pPr lvl="1"/>
            <a:r>
              <a:rPr lang="en-US" sz="3500" baseline="0" dirty="0"/>
              <a:t>A simple website with text field and submit button</a:t>
            </a:r>
          </a:p>
          <a:p>
            <a:pPr lvl="1"/>
            <a:r>
              <a:rPr lang="en-US" sz="3500" baseline="0" dirty="0"/>
              <a:t>When a tweet it submitted through a website, it uses the Twitter API to post that tweet to the linked Twitter account</a:t>
            </a:r>
          </a:p>
          <a:p>
            <a:pPr lvl="1"/>
            <a:endParaRPr lang="en-US" sz="3500" baseline="0" dirty="0"/>
          </a:p>
          <a:p>
            <a:pPr lvl="1"/>
            <a:endParaRPr lang="en-US" sz="3500" baseline="0" dirty="0"/>
          </a:p>
          <a:p>
            <a:endParaRPr lang="en-US" sz="3500" baseline="0" dirty="0"/>
          </a:p>
          <a:p>
            <a:endParaRPr lang="en-US" sz="3500" baseline="0" dirty="0"/>
          </a:p>
          <a:p>
            <a:endParaRPr lang="en-US" sz="3500" baseline="0" dirty="0"/>
          </a:p>
          <a:p>
            <a:endParaRPr lang="en-US" sz="3500" baseline="0" dirty="0"/>
          </a:p>
          <a:p>
            <a:endParaRPr lang="en-US" sz="3500" baseline="0" dirty="0"/>
          </a:p>
          <a:p>
            <a:pPr marL="0" indent="0">
              <a:buNone/>
            </a:pPr>
            <a:endParaRPr lang="en-US" sz="3500" baseline="0" dirty="0"/>
          </a:p>
        </p:txBody>
      </p:sp>
    </p:spTree>
    <p:extLst>
      <p:ext uri="{BB962C8B-B14F-4D97-AF65-F5344CB8AC3E}">
        <p14:creationId xmlns:p14="http://schemas.microsoft.com/office/powerpoint/2010/main" val="2428910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chemeClr val="bg1"/>
                </a:solidFill>
              </a:rPr>
              <a:t>Getting Started Tutorial</a:t>
            </a:r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0920E2-D737-BC49-B776-316168DE17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299063"/>
            <a:ext cx="12192000" cy="22598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7638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Getting Started Tutorial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06E780-5ECF-8B4C-8758-93D41DDD9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157" y="1712322"/>
            <a:ext cx="11531685" cy="3930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97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51012" y="254929"/>
            <a:ext cx="785308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Getting Started Tutorial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0561A3-5309-9F45-B72A-5BB2881D5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137" y="1789248"/>
            <a:ext cx="11499726" cy="390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2259019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55785</TotalTime>
  <Words>745</Words>
  <Application>Microsoft Macintosh PowerPoint</Application>
  <PresentationFormat>Widescreen</PresentationFormat>
  <Paragraphs>73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Berlin Sans FB Demi</vt:lpstr>
      <vt:lpstr>Calibri</vt:lpstr>
      <vt:lpstr>Wingdings</vt:lpstr>
      <vt:lpstr>Retrospect</vt:lpstr>
      <vt:lpstr>CUS 1166 – Software Engineering  Technology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UIUC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Mining Latent Entity Structures</dc:title>
  <dc:creator>Jiawei Han</dc:creator>
  <cp:lastModifiedBy>Manjit Kaur</cp:lastModifiedBy>
  <cp:revision>1353</cp:revision>
  <cp:lastPrinted>2018-03-01T23:16:58Z</cp:lastPrinted>
  <dcterms:created xsi:type="dcterms:W3CDTF">2014-06-02T15:06:14Z</dcterms:created>
  <dcterms:modified xsi:type="dcterms:W3CDTF">2019-04-03T17:14:27Z</dcterms:modified>
</cp:coreProperties>
</file>